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95" r:id="rId4"/>
    <p:sldId id="296" r:id="rId5"/>
    <p:sldId id="297" r:id="rId6"/>
    <p:sldId id="293" r:id="rId7"/>
    <p:sldId id="291" r:id="rId8"/>
    <p:sldId id="298" r:id="rId9"/>
    <p:sldId id="292" r:id="rId10"/>
    <p:sldId id="299" r:id="rId11"/>
    <p:sldId id="30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95B3D7"/>
    <a:srgbClr val="0B0604"/>
    <a:srgbClr val="0E0402"/>
    <a:srgbClr val="0B0603"/>
    <a:srgbClr val="F53F1B"/>
    <a:srgbClr val="F8B323"/>
    <a:srgbClr val="D23E20"/>
    <a:srgbClr val="F3F3F2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47302-7460-4BEA-B8E5-14147303985E}" type="datetimeFigureOut">
              <a:rPr lang="it-IT" smtClean="0"/>
              <a:t>15/06/2020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C13E-354D-45E8-8B43-0D3BC68149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029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9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1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5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8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8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4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5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31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33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5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39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stella, cielo&#10;&#10;Descrizione generata automaticamente">
            <a:extLst>
              <a:ext uri="{FF2B5EF4-FFF2-40B4-BE49-F238E27FC236}">
                <a16:creationId xmlns:a16="http://schemas.microsoft.com/office/drawing/2014/main" id="{942990C6-57ED-497A-8A8A-9A41272F8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8" b="11539"/>
          <a:stretch/>
        </p:blipFill>
        <p:spPr>
          <a:xfrm flipH="1">
            <a:off x="-3" y="0"/>
            <a:ext cx="12191997" cy="6858000"/>
          </a:xfrm>
          <a:prstGeom prst="rect">
            <a:avLst/>
          </a:prstGeom>
        </p:spPr>
      </p:pic>
      <p:sp>
        <p:nvSpPr>
          <p:cNvPr id="27" name="Sottotitolo 2">
            <a:extLst>
              <a:ext uri="{FF2B5EF4-FFF2-40B4-BE49-F238E27FC236}">
                <a16:creationId xmlns:a16="http://schemas.microsoft.com/office/drawing/2014/main" id="{AACD95E2-B425-4E99-816A-0BA63A912F5C}"/>
              </a:ext>
            </a:extLst>
          </p:cNvPr>
          <p:cNvSpPr txBox="1">
            <a:spLocks/>
          </p:cNvSpPr>
          <p:nvPr/>
        </p:nvSpPr>
        <p:spPr>
          <a:xfrm>
            <a:off x="7048029" y="5088159"/>
            <a:ext cx="4753198" cy="925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it-IT" sz="1800" dirty="0">
                <a:solidFill>
                  <a:srgbClr val="8064A2"/>
                </a:solidFill>
                <a:latin typeface="Gill Sans Nova"/>
              </a:rPr>
              <a:t>Gruppo</a:t>
            </a:r>
            <a:r>
              <a:rPr lang="it-IT" sz="1800" dirty="0">
                <a:latin typeface="Gill Sans Nova"/>
              </a:rPr>
              <a:t> </a:t>
            </a:r>
            <a:r>
              <a:rPr lang="it-IT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Nova"/>
              </a:rPr>
              <a:t>LesepoX</a:t>
            </a:r>
          </a:p>
          <a:p>
            <a:pPr>
              <a:spcBef>
                <a:spcPts val="100"/>
              </a:spcBef>
            </a:pPr>
            <a:r>
              <a:rPr lang="it-IT" sz="1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ill Sans Nova"/>
                <a:cs typeface="Calibri"/>
              </a:rPr>
              <a:t>De Rosa </a:t>
            </a:r>
            <a:r>
              <a:rPr lang="it-IT" sz="1800" b="0" dirty="0">
                <a:solidFill>
                  <a:schemeClr val="bg1"/>
                </a:solidFill>
                <a:latin typeface="Gill Sans Nova"/>
                <a:cs typeface="Calibri"/>
              </a:rPr>
              <a:t>Gerardo</a:t>
            </a:r>
          </a:p>
          <a:p>
            <a:pPr>
              <a:spcBef>
                <a:spcPts val="100"/>
              </a:spcBef>
            </a:pPr>
            <a:r>
              <a:rPr lang="it-IT" sz="1800" b="0" dirty="0">
                <a:solidFill>
                  <a:schemeClr val="bg1"/>
                </a:solidFill>
                <a:latin typeface="Gill Sans Nova"/>
                <a:cs typeface="Calibri"/>
              </a:rPr>
              <a:t>Annunziata </a:t>
            </a:r>
            <a:r>
              <a:rPr lang="it-IT" sz="1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Gill Sans Nova"/>
                <a:cs typeface="Calibri"/>
              </a:rPr>
              <a:t>Gianluca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CE65DE-229A-4547-8048-99B4AF99D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368" y="2654398"/>
            <a:ext cx="11038774" cy="807854"/>
          </a:xfrm>
        </p:spPr>
        <p:txBody>
          <a:bodyPr anchor="t">
            <a:normAutofit fontScale="90000"/>
          </a:bodyPr>
          <a:lstStyle/>
          <a:p>
            <a:r>
              <a:rPr lang="it-IT" sz="5600" dirty="0">
                <a:solidFill>
                  <a:schemeClr val="bg1"/>
                </a:solidFill>
                <a:latin typeface="Gill Sans Nova"/>
              </a:rPr>
              <a:t>Katie Bouman</a:t>
            </a:r>
            <a:endParaRPr lang="it-IT" sz="56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71524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3887"/>
            <a:ext cx="12194691" cy="5434113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6361715" y="2565924"/>
            <a:ext cx="5366893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Katie ricevette l'attenzione dei media dopo che una foto, nella quale era evidenziata la sua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reazione</a:t>
            </a:r>
            <a:r>
              <a:rPr lang="it-IT" sz="2000" dirty="0">
                <a:latin typeface="Gill Sans Nova Light"/>
              </a:rPr>
              <a:t> nel momento in cui era stato effettuato il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riconoscimento dell'ombra del buco nero </a:t>
            </a:r>
            <a:r>
              <a:rPr lang="it-IT" sz="2000" dirty="0">
                <a:latin typeface="Gill Sans Nova Light"/>
              </a:rPr>
              <a:t>nelle immagini EHT, divenne virale.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 panose="020B0302020104020203" pitchFamily="34" charset="0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Ad oggi, Katie </a:t>
            </a:r>
            <a:r>
              <a:rPr lang="it-IT" sz="2000" dirty="0" err="1">
                <a:latin typeface="Gill Sans Nova Light" panose="020B0302020104020203" pitchFamily="34" charset="0"/>
                <a:cs typeface="Calibri" panose="020F0502020204030204"/>
              </a:rPr>
              <a:t>Bouman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 insegna </a:t>
            </a: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al California Institute of Technology, dove programma di lavorare su nuovi sistemi per l'elaborazione dell'immagine, utilizzando la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"computer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vision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" </a:t>
            </a: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e il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"machine learning".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6288024" y="703569"/>
            <a:ext cx="5244523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371" y="93322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Il suo lavoro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4</a:t>
            </a:r>
            <a:endParaRPr lang="it-IT" sz="3600" dirty="0">
              <a:latin typeface="Gill Sans Nova"/>
              <a:cs typeface="Calibri Light"/>
            </a:endParaRPr>
          </a:p>
        </p:txBody>
      </p:sp>
      <p:pic>
        <p:nvPicPr>
          <p:cNvPr id="8" name="Immagine 7" descr="Immagine che contiene persona, interni, sedendo, elettronico&#10;&#10;Descrizione generata automaticamente">
            <a:extLst>
              <a:ext uri="{FF2B5EF4-FFF2-40B4-BE49-F238E27FC236}">
                <a16:creationId xmlns:a16="http://schemas.microsoft.com/office/drawing/2014/main" id="{9E6A4C81-5AC0-48A3-9A5E-E103E3A12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3" y="933229"/>
            <a:ext cx="5244524" cy="52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D581CF-789E-4FDE-BEAB-741A4512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452"/>
            <a:ext cx="10515600" cy="1325563"/>
          </a:xfrm>
        </p:spPr>
        <p:txBody>
          <a:bodyPr/>
          <a:lstStyle/>
          <a:p>
            <a:pPr algn="ctr"/>
            <a:r>
              <a:rPr lang="it-IT" b="1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6725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37" y="1421793"/>
            <a:ext cx="12194691" cy="5436207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911025" y="3206832"/>
            <a:ext cx="57231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Nata a </a:t>
            </a:r>
            <a:r>
              <a:rPr lang="it-IT" sz="2000" b="1" dirty="0">
                <a:solidFill>
                  <a:srgbClr val="8064A2"/>
                </a:solidFill>
                <a:latin typeface="Gill Sans Nova Light"/>
              </a:rPr>
              <a:t>West Lafayette</a:t>
            </a:r>
            <a:r>
              <a:rPr lang="it-IT" sz="2000" dirty="0">
                <a:solidFill>
                  <a:srgbClr val="8064A2"/>
                </a:solidFill>
                <a:latin typeface="Gill Sans Nova Light"/>
              </a:rPr>
              <a:t> </a:t>
            </a:r>
            <a:r>
              <a:rPr lang="it-IT" sz="2000" dirty="0">
                <a:latin typeface="Gill Sans Nova Light"/>
              </a:rPr>
              <a:t>il 9 Maggio 1989 è un’informatica statunitense </a:t>
            </a:r>
            <a:endParaRPr lang="it-IT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11135588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66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Chi è Katie Bouman</a:t>
            </a:r>
            <a:endParaRPr lang="it-IT" sz="3600">
              <a:latin typeface="Gill Sans Nova"/>
              <a:cs typeface="Calibri Light"/>
            </a:endParaRPr>
          </a:p>
        </p:txBody>
      </p:sp>
      <p:pic>
        <p:nvPicPr>
          <p:cNvPr id="5" name="Immagine 6" descr="Immagine che contiene persona, interni, tenendo, donna&#10;&#10;Descrizione generata con affidabilità molto elevata">
            <a:extLst>
              <a:ext uri="{FF2B5EF4-FFF2-40B4-BE49-F238E27FC236}">
                <a16:creationId xmlns:a16="http://schemas.microsoft.com/office/drawing/2014/main" id="{604D225E-755E-4E3C-8B4F-A454A2DA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112" y="2736430"/>
            <a:ext cx="4327788" cy="3342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B7CD71-9F99-49F9-83B4-BD423B1D6ECC}"/>
              </a:ext>
            </a:extLst>
          </p:cNvPr>
          <p:cNvSpPr txBox="1"/>
          <p:nvPr/>
        </p:nvSpPr>
        <p:spPr>
          <a:xfrm>
            <a:off x="903565" y="4407556"/>
            <a:ext cx="526632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Oggi è una professoressa associata al </a:t>
            </a:r>
            <a:r>
              <a:rPr lang="it-IT" sz="2000" b="1" dirty="0">
                <a:solidFill>
                  <a:srgbClr val="8064A2"/>
                </a:solidFill>
                <a:latin typeface="Gill Sans Nova Light"/>
              </a:rPr>
              <a:t>California Institute of Technology</a:t>
            </a:r>
            <a:r>
              <a:rPr lang="it-IT" sz="2000" dirty="0">
                <a:latin typeface="Gill Sans Nova Light"/>
              </a:rPr>
              <a:t>, specializzata nelle tecniche di trattamento delle immagini</a:t>
            </a:r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595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91" y="1409284"/>
            <a:ext cx="12194691" cy="5448716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550662" y="2596800"/>
            <a:ext cx="5366893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Katie è cresciuta in Indiana dove frequentò il West Lafayette Junior-Senior High School, qui nell'anno del suo diploma venne a sapere dell'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Event Horizon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Telescope</a:t>
            </a:r>
            <a:r>
              <a:rPr lang="it-IT" sz="2000" dirty="0">
                <a:latin typeface="Gill Sans Nova Light"/>
              </a:rPr>
              <a:t>, nel 2007;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 panose="020B0302020104020203" pitchFamily="34" charset="0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L'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EHT</a:t>
            </a: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 non è nient'altro che un array formato da una rete globale di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radio telescopi, </a:t>
            </a: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che provenienti da diverse stazioni orbitanti attorno alla terra hanno un angolo di visione sufficiente ad osservare oggetti di dimensioni di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buchi neri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supermassivi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5244523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66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La sua vita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1</a:t>
            </a:r>
            <a:endParaRPr lang="it-IT" sz="3600" dirty="0">
              <a:latin typeface="Gill Sans Nova"/>
              <a:cs typeface="Calibri Light"/>
            </a:endParaRP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0FD8D12-E809-4D58-A14E-2F1CF764F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07" y="860714"/>
            <a:ext cx="5165180" cy="5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91" y="1409284"/>
            <a:ext cx="12194691" cy="5448716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569195" y="2898193"/>
            <a:ext cx="53668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Dopo il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diploma</a:t>
            </a:r>
            <a:r>
              <a:rPr lang="it-IT" sz="2000" b="1" dirty="0">
                <a:latin typeface="Gill Sans Nova Light"/>
              </a:rPr>
              <a:t> </a:t>
            </a:r>
            <a:r>
              <a:rPr lang="it-IT" sz="2000" dirty="0">
                <a:latin typeface="Gill Sans Nova Light"/>
              </a:rPr>
              <a:t>Katie studiò ingegneria elettronica</a:t>
            </a:r>
            <a:r>
              <a:rPr lang="it-IT" sz="2000" b="1" dirty="0">
                <a:latin typeface="Gill Sans Nova Light"/>
              </a:rPr>
              <a:t> </a:t>
            </a:r>
            <a:r>
              <a:rPr lang="it-IT" sz="2000" dirty="0">
                <a:latin typeface="Gill Sans Nova Light"/>
              </a:rPr>
              <a:t>all'Università del Michigan, e si laureò con</a:t>
            </a:r>
            <a:r>
              <a:rPr lang="it-IT" sz="2000" b="1" dirty="0">
                <a:latin typeface="Gill Sans Nova Light"/>
              </a:rPr>
              <a:t>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lode</a:t>
            </a:r>
            <a:r>
              <a:rPr lang="it-IT" sz="2000" b="1" dirty="0">
                <a:latin typeface="Gill Sans Nova Light"/>
              </a:rPr>
              <a:t> </a:t>
            </a:r>
            <a:r>
              <a:rPr lang="it-IT" sz="2000" dirty="0">
                <a:latin typeface="Gill Sans Nova Light"/>
              </a:rPr>
              <a:t>nel 2011;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Conseguì poi la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specializzazione</a:t>
            </a:r>
            <a:r>
              <a:rPr lang="it-IT" sz="2000" dirty="0">
                <a:latin typeface="Gill Sans Nova Light"/>
              </a:rPr>
              <a:t> e il suo dottorato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in ingegneria elettronica e computer science</a:t>
            </a:r>
            <a:r>
              <a:rPr lang="it-IT" sz="2000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</a:t>
            </a:r>
            <a:r>
              <a:rPr lang="it-IT" sz="2000" dirty="0">
                <a:latin typeface="Gill Sans Nova Light"/>
              </a:rPr>
              <a:t>dal Massachusetts Institute of Technology.</a:t>
            </a:r>
          </a:p>
          <a:p>
            <a:endParaRPr lang="it-IT" sz="2000" dirty="0">
              <a:latin typeface="Gill Sans Nova Light" panose="020B0302020104020203" pitchFamily="34" charset="0"/>
              <a:cs typeface="Calibri" panose="020F0502020204030204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5244523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66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La sua vita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2</a:t>
            </a:r>
            <a:endParaRPr lang="it-IT" sz="3600" dirty="0">
              <a:solidFill>
                <a:schemeClr val="accent4">
                  <a:lumMod val="75000"/>
                </a:schemeClr>
              </a:solidFill>
              <a:latin typeface="Gill Sans Nova"/>
              <a:cs typeface="Calibri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6EAAE8-1DFA-4E0C-8965-D877B67A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38" y="862816"/>
            <a:ext cx="5132367" cy="51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99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91" y="1409284"/>
            <a:ext cx="12194691" cy="5448716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569195" y="2898193"/>
            <a:ext cx="53668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Al MIT fu un membro dell'osservatorio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Haystack</a:t>
            </a:r>
            <a:r>
              <a:rPr lang="it-IT" sz="2000" dirty="0">
                <a:latin typeface="Gill Sans Nova Light"/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La sua tesi di specializzazione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"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Estimating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Material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Properties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of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Fabric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through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the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Observation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of Motion ",</a:t>
            </a:r>
            <a:r>
              <a:rPr lang="it-IT" sz="2000" b="1" dirty="0">
                <a:latin typeface="Gill Sans Nova Light"/>
              </a:rPr>
              <a:t> </a:t>
            </a:r>
            <a:r>
              <a:rPr lang="it-IT" sz="2000" dirty="0" err="1">
                <a:latin typeface="Gill Sans Nova Light"/>
              </a:rPr>
              <a:t>fù</a:t>
            </a:r>
            <a:r>
              <a:rPr lang="it-IT" sz="2000" dirty="0">
                <a:latin typeface="Gill Sans Nova Light"/>
              </a:rPr>
              <a:t> ricompensata con il premio Ernst </a:t>
            </a:r>
            <a:r>
              <a:rPr lang="it-IT" sz="2000" dirty="0" err="1">
                <a:latin typeface="Gill Sans Nova Light"/>
              </a:rPr>
              <a:t>Guillem</a:t>
            </a:r>
            <a:r>
              <a:rPr lang="it-IT" sz="2000" dirty="0">
                <a:latin typeface="Gill Sans Nova Light"/>
              </a:rPr>
              <a:t> per la </a:t>
            </a:r>
            <a:r>
              <a:rPr lang="it-IT" sz="2000" b="1" dirty="0">
                <a:latin typeface="Gill Sans Nova Light"/>
              </a:rPr>
              <a:t>migliore tesi </a:t>
            </a:r>
            <a:r>
              <a:rPr lang="it-IT" sz="2000" dirty="0">
                <a:latin typeface="Gill Sans Nova Light"/>
              </a:rPr>
              <a:t>di specializzazione in Ingegneria Elettronica.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 panose="020B0302020104020203" pitchFamily="34" charset="0"/>
              <a:cs typeface="Calibri" panose="020F0502020204030204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5244523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66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La sua vita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3</a:t>
            </a:r>
            <a:endParaRPr lang="it-IT" sz="3600" dirty="0">
              <a:latin typeface="Gill Sans Nova"/>
              <a:cs typeface="Calibri Light"/>
            </a:endParaRPr>
          </a:p>
        </p:txBody>
      </p:sp>
      <p:pic>
        <p:nvPicPr>
          <p:cNvPr id="8" name="Immagine 7" descr="Immagine che contiene tavolo, gioco&#10;&#10;Descrizione generata automaticamente">
            <a:extLst>
              <a:ext uri="{FF2B5EF4-FFF2-40B4-BE49-F238E27FC236}">
                <a16:creationId xmlns:a16="http://schemas.microsoft.com/office/drawing/2014/main" id="{7BA59F68-A402-45F1-9F80-04F5D655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40" y="940343"/>
            <a:ext cx="4977313" cy="49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32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37" y="1421793"/>
            <a:ext cx="12194691" cy="5436207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11135588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B92620-C405-4D3D-AA57-1C7EF1937B97}"/>
              </a:ext>
            </a:extLst>
          </p:cNvPr>
          <p:cNvSpPr txBox="1"/>
          <p:nvPr/>
        </p:nvSpPr>
        <p:spPr>
          <a:xfrm>
            <a:off x="745319" y="3687984"/>
            <a:ext cx="547081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Gill Sans Nova Light"/>
                <a:ea typeface="+mn-lt"/>
                <a:cs typeface="+mn-lt"/>
              </a:rPr>
              <a:t>Quando era solo una dottoranda al</a:t>
            </a:r>
            <a:r>
              <a:rPr lang="it-IT" sz="2000" b="1" dirty="0">
                <a:solidFill>
                  <a:srgbClr val="F53F1B"/>
                </a:solidFill>
                <a:latin typeface="Gill Sans Nova Light"/>
                <a:ea typeface="+mn-lt"/>
                <a:cs typeface="+mn-lt"/>
              </a:rPr>
              <a:t> </a:t>
            </a:r>
            <a:r>
              <a:rPr lang="it-IT" sz="2000" b="1" dirty="0">
                <a:solidFill>
                  <a:srgbClr val="8064A2"/>
                </a:solidFill>
                <a:latin typeface="Gill Sans Nova Light"/>
                <a:ea typeface="+mn-lt"/>
                <a:cs typeface="+mn-lt"/>
              </a:rPr>
              <a:t>MIT</a:t>
            </a:r>
            <a:r>
              <a:rPr lang="it-IT" sz="2000" dirty="0">
                <a:latin typeface="Gill Sans Nova Light"/>
                <a:ea typeface="+mn-lt"/>
                <a:cs typeface="+mn-lt"/>
              </a:rPr>
              <a:t> iniziò a capire che si poteva passare da una rappresentazione grafica ad una foto reale e ne ha parlato </a:t>
            </a:r>
            <a:r>
              <a:rPr lang="it-IT" sz="2000" b="1" dirty="0">
                <a:solidFill>
                  <a:schemeClr val="accent1"/>
                </a:solidFill>
                <a:latin typeface="Gill Sans Nova Light"/>
                <a:ea typeface="+mn-lt"/>
                <a:cs typeface="+mn-lt"/>
              </a:rPr>
              <a:t>più di tre anni prima</a:t>
            </a:r>
            <a:r>
              <a:rPr lang="it-IT" sz="2000" dirty="0">
                <a:latin typeface="Gill Sans Nova Light"/>
                <a:ea typeface="+mn-lt"/>
                <a:cs typeface="+mn-lt"/>
              </a:rPr>
              <a:t> che questo avvenisse ad un </a:t>
            </a:r>
            <a:r>
              <a:rPr lang="it-IT" sz="2000" b="1" dirty="0" err="1">
                <a:latin typeface="Gill Sans Nova Light"/>
                <a:ea typeface="+mn-lt"/>
                <a:cs typeface="+mn-lt"/>
              </a:rPr>
              <a:t>TEDxBeaconStreet</a:t>
            </a:r>
            <a:r>
              <a:rPr lang="it-IT" sz="2000" b="1" dirty="0">
                <a:latin typeface="Gill Sans Nova Light"/>
                <a:ea typeface="+mn-lt"/>
                <a:cs typeface="+mn-lt"/>
              </a:rPr>
              <a:t>.</a:t>
            </a:r>
            <a:endParaRPr lang="it-IT" sz="2000" b="1" dirty="0">
              <a:latin typeface="Gill Sans Nova Light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C1DD5CE-001A-4180-B1DB-4E6E37CEC053}"/>
              </a:ext>
            </a:extLst>
          </p:cNvPr>
          <p:cNvSpPr txBox="1">
            <a:spLocks/>
          </p:cNvSpPr>
          <p:nvPr/>
        </p:nvSpPr>
        <p:spPr>
          <a:xfrm>
            <a:off x="837682" y="961669"/>
            <a:ext cx="4734604" cy="92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latin typeface="Gill Sans Nova"/>
              </a:rPr>
              <a:t>La sua vita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4</a:t>
            </a:r>
            <a:endParaRPr lang="it-IT" sz="2200" b="1" dirty="0">
              <a:solidFill>
                <a:schemeClr val="accent1"/>
              </a:solidFill>
              <a:latin typeface="Gill Sans Nova"/>
              <a:cs typeface="Calibri Light"/>
            </a:endParaRPr>
          </a:p>
        </p:txBody>
      </p:sp>
      <p:pic>
        <p:nvPicPr>
          <p:cNvPr id="15" name="Immagine 15" descr="Immagine che contiene interni, sedendo, monitor, televisione&#10;&#10;Descrizione generata con affidabilità molto elevata">
            <a:extLst>
              <a:ext uri="{FF2B5EF4-FFF2-40B4-BE49-F238E27FC236}">
                <a16:creationId xmlns:a16="http://schemas.microsoft.com/office/drawing/2014/main" id="{E8C7BD8E-89A3-437E-908F-B4B68A72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47" y="3246357"/>
            <a:ext cx="5046517" cy="2657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45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23887"/>
            <a:ext cx="12192000" cy="5434113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solidFill>
                <a:schemeClr val="accent4">
                  <a:lumMod val="40000"/>
                  <a:lumOff val="60000"/>
                </a:schemeClr>
              </a:solidFill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1106054" y="3218122"/>
            <a:ext cx="953423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  <a:ea typeface="+mn-lt"/>
                <a:cs typeface="+mn-lt"/>
              </a:rPr>
              <a:t>La sua ricerca si concentra sull'</a:t>
            </a:r>
            <a:r>
              <a:rPr lang="it-IT" sz="2000" b="1" dirty="0">
                <a:solidFill>
                  <a:schemeClr val="accent1"/>
                </a:solidFill>
                <a:latin typeface="Gill Sans Nova Light"/>
                <a:ea typeface="+mn-lt"/>
                <a:cs typeface="+mn-lt"/>
              </a:rPr>
              <a:t>Imaging Computazionale</a:t>
            </a:r>
            <a:r>
              <a:rPr lang="it-IT" sz="2000" dirty="0">
                <a:latin typeface="Gill Sans Nova Light"/>
                <a:ea typeface="+mn-lt"/>
                <a:cs typeface="+mn-lt"/>
              </a:rPr>
              <a:t>, ovvero di</a:t>
            </a:r>
            <a:r>
              <a:rPr lang="it-IT" sz="2000" b="1" dirty="0">
                <a:latin typeface="Gill Sans Nova Light"/>
                <a:ea typeface="+mn-lt"/>
                <a:cs typeface="+mn-lt"/>
              </a:rPr>
              <a:t> </a:t>
            </a:r>
            <a:r>
              <a:rPr lang="it-IT" sz="2000" dirty="0">
                <a:latin typeface="Gill Sans Nova Light"/>
                <a:ea typeface="+mn-lt"/>
                <a:cs typeface="+mn-lt"/>
              </a:rPr>
              <a:t>gestione di sistemi che integrano </a:t>
            </a:r>
            <a:r>
              <a:rPr lang="it-IT" sz="2000" b="1" dirty="0">
                <a:solidFill>
                  <a:srgbClr val="8064A2"/>
                </a:solidFill>
                <a:latin typeface="Gill Sans Nova Light"/>
                <a:ea typeface="+mn-lt"/>
                <a:cs typeface="+mn-lt"/>
              </a:rPr>
              <a:t>algoritmi</a:t>
            </a:r>
            <a:r>
              <a:rPr lang="it-IT" sz="2000" dirty="0">
                <a:latin typeface="Gill Sans Nova Light"/>
                <a:ea typeface="+mn-lt"/>
                <a:cs typeface="+mn-lt"/>
              </a:rPr>
              <a:t> e progettazione di sensori ad hoc;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Ciò rende possibile osservare fenomeni precedentemente </a:t>
            </a:r>
            <a:r>
              <a:rPr lang="it-IT" sz="2000" i="1" dirty="0">
                <a:latin typeface="Gill Sans Nova Light"/>
              </a:rPr>
              <a:t>difficili </a:t>
            </a:r>
            <a:r>
              <a:rPr lang="it-IT" sz="2000" dirty="0">
                <a:latin typeface="Gill Sans Nova Light"/>
              </a:rPr>
              <a:t>o </a:t>
            </a:r>
            <a:r>
              <a:rPr lang="it-IT" sz="2000" i="1" dirty="0">
                <a:latin typeface="Gill Sans Nova Light"/>
              </a:rPr>
              <a:t>impossibili</a:t>
            </a:r>
            <a:r>
              <a:rPr lang="it-IT" sz="2000" dirty="0">
                <a:latin typeface="Gill Sans Nova Light"/>
              </a:rPr>
              <a:t> da misurare con approcci tradizionali.</a:t>
            </a:r>
            <a:endParaRPr lang="it-IT" sz="2000" dirty="0">
              <a:latin typeface="Gill Sans Nova Light"/>
              <a:cs typeface="Calibri"/>
            </a:endParaRP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555913" y="737755"/>
            <a:ext cx="11135588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66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Il suo lavoro |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 1</a:t>
            </a:r>
            <a:endParaRPr lang="it-IT" sz="3600" b="1" dirty="0">
              <a:solidFill>
                <a:schemeClr val="accent4">
                  <a:lumMod val="75000"/>
                </a:schemeClr>
              </a:solidFill>
              <a:latin typeface="Gill Sans Nov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087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91" y="1409284"/>
            <a:ext cx="12194691" cy="5448716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814C9B-6098-482A-B504-762B6B9E45A8}"/>
              </a:ext>
            </a:extLst>
          </p:cNvPr>
          <p:cNvSpPr txBox="1"/>
          <p:nvPr/>
        </p:nvSpPr>
        <p:spPr>
          <a:xfrm>
            <a:off x="6361715" y="2565924"/>
            <a:ext cx="536689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/>
              </a:rPr>
              <a:t>Dopo il Dottorato, Katie si uni all'Università di Harward come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"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postdoctoral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/>
              </a:rPr>
              <a:t> fellow" </a:t>
            </a:r>
            <a:r>
              <a:rPr lang="it-IT" sz="2000" dirty="0">
                <a:latin typeface="Gill Sans Nova Light"/>
              </a:rPr>
              <a:t>al Team che lavorava all'elaborazione delle immagini dell' EHT nel 2013;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Gill Sans Nova Light" panose="020B0302020104020203" pitchFamily="34" charset="0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Si occupò di dirigere lo sviluppo di un algoritmo per l'imaging di buchi neri, conosciuto come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"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Continuous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 High-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resolution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 Image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Reconstruction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using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 Patch </a:t>
            </a:r>
            <a:r>
              <a:rPr lang="it-IT" sz="20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priors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Calibri" panose="020F0502020204030204"/>
              </a:rPr>
              <a:t>" </a:t>
            </a:r>
            <a:r>
              <a:rPr lang="it-IT" sz="2000" dirty="0">
                <a:latin typeface="Gill Sans Nova Light" panose="020B0302020104020203" pitchFamily="34" charset="0"/>
                <a:cs typeface="Calibri" panose="020F0502020204030204"/>
              </a:rPr>
              <a:t>(CHIRP).</a:t>
            </a:r>
            <a:endParaRPr lang="it-IT" sz="2000" b="1" dirty="0">
              <a:solidFill>
                <a:schemeClr val="accent4">
                  <a:lumMod val="75000"/>
                </a:schemeClr>
              </a:solidFill>
              <a:latin typeface="Gill Sans Nova Light" panose="020B0302020104020203" pitchFamily="34" charset="0"/>
              <a:cs typeface="Calibri" panose="020F0502020204030204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9415AD7-5F39-46C4-98E4-5FB2B5C59B2B}"/>
              </a:ext>
            </a:extLst>
          </p:cNvPr>
          <p:cNvSpPr/>
          <p:nvPr/>
        </p:nvSpPr>
        <p:spPr>
          <a:xfrm>
            <a:off x="6288024" y="703569"/>
            <a:ext cx="5244523" cy="1411430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371" y="933229"/>
            <a:ext cx="4159828" cy="92698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Gill Sans Nova"/>
              </a:rPr>
              <a:t>Il suo lavoro |</a:t>
            </a:r>
            <a:r>
              <a:rPr lang="it-IT" sz="3600" b="1" dirty="0">
                <a:solidFill>
                  <a:schemeClr val="accent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chemeClr val="accent4">
                    <a:lumMod val="75000"/>
                  </a:schemeClr>
                </a:solidFill>
                <a:latin typeface="Gill Sans Nova"/>
              </a:rPr>
              <a:t>2</a:t>
            </a:r>
            <a:endParaRPr lang="it-IT" sz="3600" dirty="0">
              <a:latin typeface="Gill Sans Nova"/>
              <a:cs typeface="Calibri Light"/>
            </a:endParaRPr>
          </a:p>
        </p:txBody>
      </p:sp>
      <p:pic>
        <p:nvPicPr>
          <p:cNvPr id="7" name="Immagine 6" descr="Immagine che contiene tavolo, computer&#10;&#10;Descrizione generata automaticamente">
            <a:extLst>
              <a:ext uri="{FF2B5EF4-FFF2-40B4-BE49-F238E27FC236}">
                <a16:creationId xmlns:a16="http://schemas.microsoft.com/office/drawing/2014/main" id="{6E27BAF4-463A-4D9E-A43C-E40C43F52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3" y="1036941"/>
            <a:ext cx="5006858" cy="500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E4434C-E616-42B1-AB54-D537AE21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4691" cy="6858000"/>
          </a:xfrm>
          <a:solidFill>
            <a:srgbClr val="0B0604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  <a:p>
            <a:pPr marL="0" indent="0">
              <a:buNone/>
            </a:pPr>
            <a:endParaRPr lang="it-IT" sz="2400" dirty="0">
              <a:latin typeface="Gill Sans Nova Light"/>
              <a:cs typeface="Calibri"/>
            </a:endParaRPr>
          </a:p>
        </p:txBody>
      </p:sp>
      <p:pic>
        <p:nvPicPr>
          <p:cNvPr id="10" name="Immagine 9" descr="Immagine che contiene stella, luce&#10;&#10;Descrizione generata con affidabilità molto elevata">
            <a:extLst>
              <a:ext uri="{FF2B5EF4-FFF2-40B4-BE49-F238E27FC236}">
                <a16:creationId xmlns:a16="http://schemas.microsoft.com/office/drawing/2014/main" id="{2FAFA7CF-66C8-49F7-BC28-A99B8EE7D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9" t="22646" r="21036" b="22543"/>
          <a:stretch/>
        </p:blipFill>
        <p:spPr>
          <a:xfrm flipH="1">
            <a:off x="3271705" y="12291"/>
            <a:ext cx="8853181" cy="684570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50227-3AF2-4CED-9933-F1A35D10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72" y="665685"/>
            <a:ext cx="4734604" cy="926980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Gill Sans Nova"/>
              </a:rPr>
              <a:t>Il suo lavoro |</a:t>
            </a:r>
            <a:r>
              <a:rPr lang="it-IT" sz="3600" b="1" dirty="0">
                <a:solidFill>
                  <a:schemeClr val="bg1"/>
                </a:solidFill>
                <a:latin typeface="Gill Sans Nova"/>
              </a:rPr>
              <a:t> </a:t>
            </a:r>
            <a:r>
              <a:rPr lang="it-IT" sz="3600" b="1" dirty="0">
                <a:solidFill>
                  <a:srgbClr val="C00000"/>
                </a:solidFill>
                <a:latin typeface="Gill Sans Nova"/>
              </a:rPr>
              <a:t>3</a:t>
            </a:r>
            <a:endParaRPr lang="it-IT" sz="2200" b="1" dirty="0">
              <a:solidFill>
                <a:srgbClr val="C00000"/>
              </a:solidFill>
              <a:latin typeface="Gill Sans Nova"/>
              <a:cs typeface="Calibri Ligh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55BC06-E57B-423B-BE89-9EABC53F4956}"/>
              </a:ext>
            </a:extLst>
          </p:cNvPr>
          <p:cNvSpPr txBox="1"/>
          <p:nvPr/>
        </p:nvSpPr>
        <p:spPr>
          <a:xfrm>
            <a:off x="996846" y="2738437"/>
            <a:ext cx="336837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Gill Sans Nova Light"/>
                <a:ea typeface="+mn-lt"/>
                <a:cs typeface="+mn-lt"/>
              </a:rPr>
              <a:t>CHIRP inspiro la realizzazione di un algoritmo che permise la </a:t>
            </a:r>
            <a:r>
              <a:rPr lang="it-IT" sz="2000" dirty="0" err="1">
                <a:solidFill>
                  <a:schemeClr val="bg1"/>
                </a:solidFill>
                <a:latin typeface="Gill Sans Nova Light"/>
                <a:ea typeface="+mn-lt"/>
                <a:cs typeface="+mn-lt"/>
              </a:rPr>
              <a:t>renderizzazione</a:t>
            </a:r>
            <a:r>
              <a:rPr lang="it-IT" sz="2000" dirty="0">
                <a:solidFill>
                  <a:schemeClr val="bg1"/>
                </a:solidFill>
                <a:latin typeface="Gill Sans Nova Light"/>
                <a:ea typeface="+mn-lt"/>
                <a:cs typeface="+mn-lt"/>
              </a:rPr>
              <a:t> della prima immagine di un </a:t>
            </a:r>
            <a:r>
              <a:rPr lang="it-IT" sz="2000" b="1" dirty="0">
                <a:solidFill>
                  <a:srgbClr val="C00000"/>
                </a:solidFill>
                <a:latin typeface="Gill Sans Nova Light"/>
                <a:ea typeface="+mn-lt"/>
                <a:cs typeface="+mn-lt"/>
              </a:rPr>
              <a:t>buco nero super-massiccio;</a:t>
            </a:r>
            <a:endParaRPr lang="it-IT" sz="2000" b="1" dirty="0">
              <a:solidFill>
                <a:srgbClr val="C00000"/>
              </a:solidFill>
              <a:latin typeface="Gill Sans Nova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3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Personalizzat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B2A1C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4544</TotalTime>
  <Words>417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Gill Sans Nova</vt:lpstr>
      <vt:lpstr>Gill Sans Nova Light</vt:lpstr>
      <vt:lpstr>Office Theme</vt:lpstr>
      <vt:lpstr>Katie Bouman</vt:lpstr>
      <vt:lpstr>Chi è Katie Bouman</vt:lpstr>
      <vt:lpstr>La sua vita | 1</vt:lpstr>
      <vt:lpstr>La sua vita | 2</vt:lpstr>
      <vt:lpstr>La sua vita | 3</vt:lpstr>
      <vt:lpstr>Presentazione standard di PowerPoint</vt:lpstr>
      <vt:lpstr>Il suo lavoro | 1</vt:lpstr>
      <vt:lpstr>Il suo lavoro | 2</vt:lpstr>
      <vt:lpstr>Il suo lavoro | 3</vt:lpstr>
      <vt:lpstr>Il suo lavoro | 4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</dc:title>
  <dc:creator>GERARDO DE ROSA</dc:creator>
  <cp:lastModifiedBy>GERARDO DE ROSA</cp:lastModifiedBy>
  <cp:revision>404</cp:revision>
  <dcterms:created xsi:type="dcterms:W3CDTF">2020-04-13T15:39:05Z</dcterms:created>
  <dcterms:modified xsi:type="dcterms:W3CDTF">2020-06-15T21:49:34Z</dcterms:modified>
</cp:coreProperties>
</file>